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3" r:id="rId4"/>
    <p:sldId id="270" r:id="rId5"/>
    <p:sldId id="265" r:id="rId6"/>
    <p:sldId id="262" r:id="rId7"/>
    <p:sldId id="266" r:id="rId8"/>
    <p:sldId id="267" r:id="rId9"/>
    <p:sldId id="261" r:id="rId10"/>
    <p:sldId id="271" r:id="rId11"/>
    <p:sldId id="272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F6A2AC-68BB-4F95-9D23-2C414FD76483}">
          <p14:sldIdLst>
            <p14:sldId id="256"/>
          </p14:sldIdLst>
        </p14:section>
        <p14:section name="Untitled Section" id="{5B06B8BE-A8A8-4E3F-AB50-4E84054120A2}">
          <p14:sldIdLst>
            <p14:sldId id="264"/>
            <p14:sldId id="263"/>
            <p14:sldId id="270"/>
            <p14:sldId id="265"/>
            <p14:sldId id="262"/>
            <p14:sldId id="266"/>
            <p14:sldId id="267"/>
            <p14:sldId id="261"/>
            <p14:sldId id="271"/>
            <p14:sldId id="272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F4C"/>
    <a:srgbClr val="53C0F7"/>
    <a:srgbClr val="E0AC7E"/>
    <a:srgbClr val="FF9900"/>
    <a:srgbClr val="AF6160"/>
    <a:srgbClr val="EAE714"/>
    <a:srgbClr val="9EDC55"/>
    <a:srgbClr val="1A1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>
      <p:cViewPr varScale="1">
        <p:scale>
          <a:sx n="68" d="100"/>
          <a:sy n="68" d="100"/>
        </p:scale>
        <p:origin x="1386" y="72"/>
      </p:cViewPr>
      <p:guideLst>
        <p:guide orient="horz" pos="2112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17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D90A-A9C8-4ED0-B548-F7A3A9508EE9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AB6A-480B-446A-891A-69A6B9ED38A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0318" y="5334000"/>
            <a:ext cx="6477000" cy="762000"/>
          </a:xfrm>
        </p:spPr>
        <p:txBody>
          <a:bodyPr>
            <a:normAutofit/>
          </a:bodyPr>
          <a:lstStyle/>
          <a:p>
            <a:r>
              <a:rPr lang="en-US" sz="2400" b="1" dirty="0"/>
              <a:t>Course Name: C-Programming</a:t>
            </a:r>
            <a:endParaRPr lang="en-US" sz="2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07818" y="5943600"/>
            <a:ext cx="8229600" cy="762000"/>
          </a:xfrm>
        </p:spPr>
        <p:txBody>
          <a:bodyPr>
            <a:normAutofit/>
          </a:bodyPr>
          <a:lstStyle/>
          <a:p>
            <a:r>
              <a:rPr lang="en-US" sz="1945" dirty="0"/>
              <a:t>Course In-charge: Prof. Vivek Deshmukh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9818" y="1978967"/>
            <a:ext cx="670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Course Seminar on</a:t>
            </a:r>
            <a:r>
              <a:rPr lang="en-US" sz="3200" b="1" dirty="0"/>
              <a:t> </a:t>
            </a:r>
          </a:p>
          <a:p>
            <a:pPr algn="ctr"/>
            <a:r>
              <a:rPr lang="en-US" sz="4000" b="1" dirty="0">
                <a:solidFill>
                  <a:srgbClr val="EB4F4C"/>
                </a:solidFill>
              </a:rPr>
              <a:t>“C-Programming”</a:t>
            </a:r>
          </a:p>
          <a:p>
            <a:pPr algn="ctr"/>
            <a:r>
              <a:rPr lang="en-US" sz="2800" b="1" i="1" dirty="0"/>
              <a:t>Class - 0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304800"/>
            <a:ext cx="8382000" cy="15588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7471B0-F61C-E2E3-F1AC-AACB2E529028}"/>
              </a:ext>
            </a:extLst>
          </p:cNvPr>
          <p:cNvSpPr txBox="1"/>
          <p:nvPr/>
        </p:nvSpPr>
        <p:spPr>
          <a:xfrm>
            <a:off x="457200" y="762000"/>
            <a:ext cx="6768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EB4F4C"/>
                </a:solidFill>
              </a:rPr>
              <a:t>NAMING CONVENTIONS</a:t>
            </a:r>
            <a:endParaRPr lang="en-IN" sz="4400" b="1" dirty="0">
              <a:solidFill>
                <a:srgbClr val="EB4F4C"/>
              </a:solidFill>
            </a:endParaRPr>
          </a:p>
        </p:txBody>
      </p:sp>
      <p:sp>
        <p:nvSpPr>
          <p:cNvPr id="8" name="Star: 8 Points 7">
            <a:extLst>
              <a:ext uri="{FF2B5EF4-FFF2-40B4-BE49-F238E27FC236}">
                <a16:creationId xmlns:a16="http://schemas.microsoft.com/office/drawing/2014/main" id="{B39865CE-0F19-6D79-B88A-E97882AC82E2}"/>
              </a:ext>
            </a:extLst>
          </p:cNvPr>
          <p:cNvSpPr/>
          <p:nvPr/>
        </p:nvSpPr>
        <p:spPr>
          <a:xfrm flipH="1">
            <a:off x="495300" y="2186469"/>
            <a:ext cx="238757" cy="238757"/>
          </a:xfrm>
          <a:prstGeom prst="star8">
            <a:avLst/>
          </a:prstGeom>
          <a:solidFill>
            <a:srgbClr val="EB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35AF5-B4FB-3B26-E0CC-55CB8A3C9A48}"/>
              </a:ext>
            </a:extLst>
          </p:cNvPr>
          <p:cNvSpPr txBox="1"/>
          <p:nvPr/>
        </p:nvSpPr>
        <p:spPr>
          <a:xfrm>
            <a:off x="914400" y="2057400"/>
            <a:ext cx="7708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camelCase 	    : </a:t>
            </a:r>
            <a:r>
              <a:rPr lang="en-US" sz="2000" dirty="0"/>
              <a:t>used with the functions &amp; member functions.</a:t>
            </a:r>
            <a:endParaRPr lang="en-IN" sz="2400" b="1" dirty="0"/>
          </a:p>
        </p:txBody>
      </p:sp>
      <p:sp>
        <p:nvSpPr>
          <p:cNvPr id="10" name="Star: 8 Points 9">
            <a:extLst>
              <a:ext uri="{FF2B5EF4-FFF2-40B4-BE49-F238E27FC236}">
                <a16:creationId xmlns:a16="http://schemas.microsoft.com/office/drawing/2014/main" id="{9C7966F8-3C91-265F-752C-2D2D03C88EB7}"/>
              </a:ext>
            </a:extLst>
          </p:cNvPr>
          <p:cNvSpPr/>
          <p:nvPr/>
        </p:nvSpPr>
        <p:spPr>
          <a:xfrm flipH="1">
            <a:off x="520700" y="2965356"/>
            <a:ext cx="238757" cy="238757"/>
          </a:xfrm>
          <a:prstGeom prst="star8">
            <a:avLst/>
          </a:prstGeom>
          <a:solidFill>
            <a:srgbClr val="EB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A507E-DB87-BE27-34AE-7425BEA2F338}"/>
              </a:ext>
            </a:extLst>
          </p:cNvPr>
          <p:cNvSpPr txBox="1"/>
          <p:nvPr/>
        </p:nvSpPr>
        <p:spPr>
          <a:xfrm>
            <a:off x="939800" y="2876080"/>
            <a:ext cx="736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PascalCase</a:t>
            </a:r>
            <a:r>
              <a:rPr lang="en-US" sz="2400" b="1" dirty="0"/>
              <a:t>     </a:t>
            </a:r>
            <a:r>
              <a:rPr lang="en-US" sz="2800" b="1" dirty="0"/>
              <a:t> </a:t>
            </a:r>
            <a:r>
              <a:rPr lang="en-US" sz="2000" b="1" dirty="0"/>
              <a:t>: </a:t>
            </a:r>
            <a:r>
              <a:rPr lang="en-US" sz="2000" dirty="0"/>
              <a:t>used with structures and Classes.</a:t>
            </a:r>
            <a:endParaRPr lang="en-IN" sz="2000" dirty="0"/>
          </a:p>
        </p:txBody>
      </p:sp>
      <p:sp>
        <p:nvSpPr>
          <p:cNvPr id="12" name="Star: 8 Points 11">
            <a:extLst>
              <a:ext uri="{FF2B5EF4-FFF2-40B4-BE49-F238E27FC236}">
                <a16:creationId xmlns:a16="http://schemas.microsoft.com/office/drawing/2014/main" id="{DE749905-B434-0240-58D5-B5F7E8737648}"/>
              </a:ext>
            </a:extLst>
          </p:cNvPr>
          <p:cNvSpPr/>
          <p:nvPr/>
        </p:nvSpPr>
        <p:spPr>
          <a:xfrm flipH="1">
            <a:off x="533400" y="3837053"/>
            <a:ext cx="238757" cy="238757"/>
          </a:xfrm>
          <a:prstGeom prst="star8">
            <a:avLst/>
          </a:prstGeom>
          <a:solidFill>
            <a:srgbClr val="EB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D900B4-87B9-481A-0996-7C2CADCC1D74}"/>
              </a:ext>
            </a:extLst>
          </p:cNvPr>
          <p:cNvSpPr txBox="1"/>
          <p:nvPr/>
        </p:nvSpPr>
        <p:spPr>
          <a:xfrm>
            <a:off x="952500" y="3694760"/>
            <a:ext cx="7200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UPPER_CASE  : </a:t>
            </a:r>
            <a:r>
              <a:rPr lang="en-US" sz="2000" dirty="0"/>
              <a:t>used with constants and macros</a:t>
            </a:r>
            <a:endParaRPr lang="en-IN" sz="2000" dirty="0"/>
          </a:p>
        </p:txBody>
      </p:sp>
      <p:sp>
        <p:nvSpPr>
          <p:cNvPr id="14" name="Star: 8 Points 13">
            <a:extLst>
              <a:ext uri="{FF2B5EF4-FFF2-40B4-BE49-F238E27FC236}">
                <a16:creationId xmlns:a16="http://schemas.microsoft.com/office/drawing/2014/main" id="{1AECF9E4-154C-4CCC-6241-47FD593AEB95}"/>
              </a:ext>
            </a:extLst>
          </p:cNvPr>
          <p:cNvSpPr/>
          <p:nvPr/>
        </p:nvSpPr>
        <p:spPr>
          <a:xfrm flipH="1">
            <a:off x="533400" y="4642508"/>
            <a:ext cx="238757" cy="238757"/>
          </a:xfrm>
          <a:prstGeom prst="star8">
            <a:avLst/>
          </a:prstGeom>
          <a:solidFill>
            <a:srgbClr val="EB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A8DCA-0AD8-9932-CCB7-1C2B9F880854}"/>
              </a:ext>
            </a:extLst>
          </p:cNvPr>
          <p:cNvSpPr txBox="1"/>
          <p:nvPr/>
        </p:nvSpPr>
        <p:spPr>
          <a:xfrm>
            <a:off x="952500" y="4513439"/>
            <a:ext cx="7200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lower_case</a:t>
            </a:r>
            <a:r>
              <a:rPr lang="en-US" sz="2400" b="1" dirty="0"/>
              <a:t>      : </a:t>
            </a:r>
            <a:r>
              <a:rPr lang="en-US" sz="2000" dirty="0"/>
              <a:t>used with variables.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90648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1386D63-20E4-8700-5590-B5BD83688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680126" cy="106085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DBD006F-57A3-3DC2-C676-47E0D13E8B18}"/>
              </a:ext>
            </a:extLst>
          </p:cNvPr>
          <p:cNvSpPr/>
          <p:nvPr/>
        </p:nvSpPr>
        <p:spPr>
          <a:xfrm>
            <a:off x="2286000" y="1524000"/>
            <a:ext cx="3581400" cy="609600"/>
          </a:xfrm>
          <a:prstGeom prst="rect">
            <a:avLst/>
          </a:prstGeom>
          <a:noFill/>
          <a:ln>
            <a:solidFill>
              <a:srgbClr val="EB4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58AEB4-CF49-DF1E-33EC-DAFF79B1D7B4}"/>
              </a:ext>
            </a:extLst>
          </p:cNvPr>
          <p:cNvSpPr/>
          <p:nvPr/>
        </p:nvSpPr>
        <p:spPr>
          <a:xfrm>
            <a:off x="2286000" y="2209800"/>
            <a:ext cx="3581400" cy="3048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EDD3CB-5BDB-284C-763A-510D407FC428}"/>
              </a:ext>
            </a:extLst>
          </p:cNvPr>
          <p:cNvSpPr/>
          <p:nvPr/>
        </p:nvSpPr>
        <p:spPr>
          <a:xfrm>
            <a:off x="2514600" y="2667000"/>
            <a:ext cx="1143000" cy="5334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DC7F17-C016-DB14-CED1-ECFC67636A0F}"/>
              </a:ext>
            </a:extLst>
          </p:cNvPr>
          <p:cNvSpPr/>
          <p:nvPr/>
        </p:nvSpPr>
        <p:spPr>
          <a:xfrm>
            <a:off x="2286000" y="5541220"/>
            <a:ext cx="3276600" cy="2964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161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4E9761-B51C-DC1F-D579-80B95436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603" y="2438400"/>
            <a:ext cx="2350477" cy="36399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DACD421-0186-5DA2-B277-68106D73F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738" y="381000"/>
            <a:ext cx="5923671" cy="16990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2FC932-CC74-49E2-FB1C-939AE9E0D979}"/>
              </a:ext>
            </a:extLst>
          </p:cNvPr>
          <p:cNvSpPr txBox="1"/>
          <p:nvPr/>
        </p:nvSpPr>
        <p:spPr>
          <a:xfrm>
            <a:off x="3810000" y="2465363"/>
            <a:ext cx="39624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code inside the header files </a:t>
            </a:r>
            <a:r>
              <a:rPr lang="en-US" sz="2400" b="1" dirty="0"/>
              <a:t>get pasted </a:t>
            </a:r>
            <a:r>
              <a:rPr lang="en-US" sz="2400" dirty="0"/>
              <a:t>into source file during compilation process.</a:t>
            </a:r>
            <a:endParaRPr lang="en-IN" sz="2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0A4EBD0-B147-6A35-4065-F5A113BF7B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3037" y="4586850"/>
            <a:ext cx="1057482" cy="10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5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DE4F54E-4CCA-F9E2-6680-C483A1DF9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9"/>
          <a:stretch/>
        </p:blipFill>
        <p:spPr>
          <a:xfrm>
            <a:off x="4572000" y="1646647"/>
            <a:ext cx="4356100" cy="4561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917E7-6965-CE1A-6976-E3921C9EB7D4}"/>
              </a:ext>
            </a:extLst>
          </p:cNvPr>
          <p:cNvSpPr txBox="1"/>
          <p:nvPr/>
        </p:nvSpPr>
        <p:spPr>
          <a:xfrm>
            <a:off x="457200" y="30480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EB4F4C"/>
                </a:solidFill>
              </a:rPr>
              <a:t>WHY YOU SHOULD </a:t>
            </a:r>
          </a:p>
          <a:p>
            <a:r>
              <a:rPr lang="en-US" sz="4800" b="1" dirty="0">
                <a:solidFill>
                  <a:srgbClr val="53C0F7"/>
                </a:solidFill>
              </a:rPr>
              <a:t>LEARN C?</a:t>
            </a:r>
            <a:r>
              <a:rPr lang="en-US" sz="4800" b="1" dirty="0">
                <a:solidFill>
                  <a:srgbClr val="EB4F4C"/>
                </a:solidFill>
              </a:rPr>
              <a:t> </a:t>
            </a:r>
            <a:endParaRPr lang="en-IN" sz="4800" b="1" dirty="0">
              <a:solidFill>
                <a:srgbClr val="EB4F4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89F7D-AE3A-C8C9-8EA1-D4A7DE30C162}"/>
              </a:ext>
            </a:extLst>
          </p:cNvPr>
          <p:cNvSpPr txBox="1"/>
          <p:nvPr/>
        </p:nvSpPr>
        <p:spPr>
          <a:xfrm>
            <a:off x="1054100" y="2781292"/>
            <a:ext cx="5105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It is </a:t>
            </a:r>
            <a:r>
              <a:rPr lang="en-US" sz="2200" b="1" dirty="0"/>
              <a:t>Procedure Oriented</a:t>
            </a:r>
            <a:r>
              <a:rPr lang="en-US" sz="2200" dirty="0"/>
              <a:t>.</a:t>
            </a:r>
            <a:endParaRPr lang="en-IN" sz="2200" dirty="0"/>
          </a:p>
        </p:txBody>
      </p:sp>
      <p:sp>
        <p:nvSpPr>
          <p:cNvPr id="12" name="Star: 8 Points 11">
            <a:extLst>
              <a:ext uri="{FF2B5EF4-FFF2-40B4-BE49-F238E27FC236}">
                <a16:creationId xmlns:a16="http://schemas.microsoft.com/office/drawing/2014/main" id="{ADC45B4F-759D-7D41-A2CA-640E0DC4415B}"/>
              </a:ext>
            </a:extLst>
          </p:cNvPr>
          <p:cNvSpPr/>
          <p:nvPr/>
        </p:nvSpPr>
        <p:spPr>
          <a:xfrm flipH="1">
            <a:off x="482600" y="3592479"/>
            <a:ext cx="238757" cy="238757"/>
          </a:xfrm>
          <a:prstGeom prst="star8">
            <a:avLst/>
          </a:prstGeom>
          <a:solidFill>
            <a:srgbClr val="EB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4B36E-B3C5-8C3D-C406-C1E0BAC963BB}"/>
              </a:ext>
            </a:extLst>
          </p:cNvPr>
          <p:cNvSpPr txBox="1"/>
          <p:nvPr/>
        </p:nvSpPr>
        <p:spPr>
          <a:xfrm>
            <a:off x="1054100" y="3496414"/>
            <a:ext cx="5105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Mid level language</a:t>
            </a:r>
            <a:r>
              <a:rPr lang="en-US" sz="2200" dirty="0"/>
              <a:t>.</a:t>
            </a:r>
            <a:endParaRPr lang="en-IN" sz="2200" dirty="0"/>
          </a:p>
        </p:txBody>
      </p:sp>
      <p:sp>
        <p:nvSpPr>
          <p:cNvPr id="14" name="Star: 8 Points 13">
            <a:extLst>
              <a:ext uri="{FF2B5EF4-FFF2-40B4-BE49-F238E27FC236}">
                <a16:creationId xmlns:a16="http://schemas.microsoft.com/office/drawing/2014/main" id="{8D519436-3B10-5CE5-0805-637DE6F428C7}"/>
              </a:ext>
            </a:extLst>
          </p:cNvPr>
          <p:cNvSpPr/>
          <p:nvPr/>
        </p:nvSpPr>
        <p:spPr>
          <a:xfrm flipH="1">
            <a:off x="482600" y="4255933"/>
            <a:ext cx="238757" cy="238757"/>
          </a:xfrm>
          <a:prstGeom prst="star8">
            <a:avLst/>
          </a:prstGeom>
          <a:solidFill>
            <a:srgbClr val="EB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C2411-6AF0-1356-2E9F-A41BC56AA6CA}"/>
              </a:ext>
            </a:extLst>
          </p:cNvPr>
          <p:cNvSpPr txBox="1"/>
          <p:nvPr/>
        </p:nvSpPr>
        <p:spPr>
          <a:xfrm>
            <a:off x="1041400" y="4159868"/>
            <a:ext cx="5105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C is </a:t>
            </a:r>
            <a:r>
              <a:rPr lang="en-US" sz="2200" b="1" dirty="0"/>
              <a:t>bare-bone</a:t>
            </a:r>
            <a:r>
              <a:rPr lang="en-US" sz="2200" dirty="0"/>
              <a:t> programming language. </a:t>
            </a:r>
            <a:endParaRPr lang="en-IN" sz="2200" dirty="0"/>
          </a:p>
        </p:txBody>
      </p:sp>
      <p:sp>
        <p:nvSpPr>
          <p:cNvPr id="16" name="Star: 8 Points 15">
            <a:extLst>
              <a:ext uri="{FF2B5EF4-FFF2-40B4-BE49-F238E27FC236}">
                <a16:creationId xmlns:a16="http://schemas.microsoft.com/office/drawing/2014/main" id="{9C7D00B9-00CB-DACF-AC62-A72473A461DE}"/>
              </a:ext>
            </a:extLst>
          </p:cNvPr>
          <p:cNvSpPr/>
          <p:nvPr/>
        </p:nvSpPr>
        <p:spPr>
          <a:xfrm flipH="1">
            <a:off x="482600" y="5065350"/>
            <a:ext cx="238757" cy="238757"/>
          </a:xfrm>
          <a:prstGeom prst="star8">
            <a:avLst/>
          </a:prstGeom>
          <a:solidFill>
            <a:srgbClr val="EB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6F9FA2-8311-26BC-C04A-51B21D466709}"/>
              </a:ext>
            </a:extLst>
          </p:cNvPr>
          <p:cNvSpPr txBox="1"/>
          <p:nvPr/>
        </p:nvSpPr>
        <p:spPr>
          <a:xfrm>
            <a:off x="1041400" y="4969285"/>
            <a:ext cx="5105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Easy </a:t>
            </a:r>
            <a:r>
              <a:rPr lang="en-US" sz="2200" b="1" dirty="0"/>
              <a:t>logic building. </a:t>
            </a:r>
            <a:endParaRPr lang="en-IN" sz="2200" b="1" dirty="0"/>
          </a:p>
        </p:txBody>
      </p:sp>
      <p:sp>
        <p:nvSpPr>
          <p:cNvPr id="18" name="Star: 8 Points 17">
            <a:extLst>
              <a:ext uri="{FF2B5EF4-FFF2-40B4-BE49-F238E27FC236}">
                <a16:creationId xmlns:a16="http://schemas.microsoft.com/office/drawing/2014/main" id="{558A0CD3-3721-FF92-4A49-9A8C1F373446}"/>
              </a:ext>
            </a:extLst>
          </p:cNvPr>
          <p:cNvSpPr/>
          <p:nvPr/>
        </p:nvSpPr>
        <p:spPr>
          <a:xfrm flipH="1">
            <a:off x="487678" y="2120603"/>
            <a:ext cx="238757" cy="238757"/>
          </a:xfrm>
          <a:prstGeom prst="star8">
            <a:avLst/>
          </a:prstGeom>
          <a:solidFill>
            <a:srgbClr val="EB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06EFA-A580-4003-C3C8-9475D6F5FA6D}"/>
              </a:ext>
            </a:extLst>
          </p:cNvPr>
          <p:cNvSpPr txBox="1"/>
          <p:nvPr/>
        </p:nvSpPr>
        <p:spPr>
          <a:xfrm>
            <a:off x="1046478" y="2042855"/>
            <a:ext cx="5105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Very fast in terms of </a:t>
            </a:r>
            <a:r>
              <a:rPr lang="en-US" sz="2200" b="1" dirty="0"/>
              <a:t>execution</a:t>
            </a:r>
            <a:r>
              <a:rPr lang="en-US" sz="2200" dirty="0"/>
              <a:t>.</a:t>
            </a:r>
            <a:endParaRPr lang="en-IN" sz="2200" dirty="0"/>
          </a:p>
        </p:txBody>
      </p:sp>
      <p:sp>
        <p:nvSpPr>
          <p:cNvPr id="20" name="Star: 8 Points 19">
            <a:extLst>
              <a:ext uri="{FF2B5EF4-FFF2-40B4-BE49-F238E27FC236}">
                <a16:creationId xmlns:a16="http://schemas.microsoft.com/office/drawing/2014/main" id="{735369E7-CF41-6138-B718-91BF535EEBBA}"/>
              </a:ext>
            </a:extLst>
          </p:cNvPr>
          <p:cNvSpPr/>
          <p:nvPr/>
        </p:nvSpPr>
        <p:spPr>
          <a:xfrm flipH="1">
            <a:off x="487678" y="2877356"/>
            <a:ext cx="238757" cy="238757"/>
          </a:xfrm>
          <a:prstGeom prst="star8">
            <a:avLst/>
          </a:prstGeom>
          <a:solidFill>
            <a:srgbClr val="EB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42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917875-67AC-A414-24F9-2B4D0520EAA0}"/>
              </a:ext>
            </a:extLst>
          </p:cNvPr>
          <p:cNvSpPr/>
          <p:nvPr/>
        </p:nvSpPr>
        <p:spPr>
          <a:xfrm>
            <a:off x="1066800" y="2047435"/>
            <a:ext cx="4191000" cy="1004668"/>
          </a:xfrm>
          <a:prstGeom prst="rect">
            <a:avLst/>
          </a:prstGeom>
          <a:solidFill>
            <a:srgbClr val="EB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F53532-E93D-DBC8-25FE-F13C163FEE91}"/>
              </a:ext>
            </a:extLst>
          </p:cNvPr>
          <p:cNvSpPr/>
          <p:nvPr/>
        </p:nvSpPr>
        <p:spPr>
          <a:xfrm>
            <a:off x="1066800" y="4450080"/>
            <a:ext cx="5875606" cy="1004668"/>
          </a:xfrm>
          <a:prstGeom prst="rect">
            <a:avLst/>
          </a:prstGeom>
          <a:solidFill>
            <a:srgbClr val="EB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1552B-FB13-EFE1-D633-6BD0F980CF8B}"/>
              </a:ext>
            </a:extLst>
          </p:cNvPr>
          <p:cNvSpPr txBox="1"/>
          <p:nvPr/>
        </p:nvSpPr>
        <p:spPr>
          <a:xfrm>
            <a:off x="1036320" y="685800"/>
            <a:ext cx="7543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ARE YOU </a:t>
            </a:r>
            <a:r>
              <a:rPr lang="en-US" sz="8000" b="1" dirty="0">
                <a:solidFill>
                  <a:schemeClr val="bg1"/>
                </a:solidFill>
              </a:rPr>
              <a:t>MAKING</a:t>
            </a:r>
            <a:r>
              <a:rPr lang="en-US" sz="8000" b="1" dirty="0"/>
              <a:t> </a:t>
            </a:r>
          </a:p>
          <a:p>
            <a:r>
              <a:rPr lang="en-US" sz="8000" b="1" dirty="0"/>
              <a:t>THESE </a:t>
            </a:r>
            <a:r>
              <a:rPr lang="en-US" sz="8000" b="1" dirty="0">
                <a:solidFill>
                  <a:schemeClr val="bg1"/>
                </a:solidFill>
              </a:rPr>
              <a:t>MISTAKES?</a:t>
            </a:r>
            <a:endParaRPr lang="en-IN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5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5BBB4B-99C2-51BF-E267-94F7412024B6}"/>
              </a:ext>
            </a:extLst>
          </p:cNvPr>
          <p:cNvSpPr txBox="1"/>
          <p:nvPr/>
        </p:nvSpPr>
        <p:spPr>
          <a:xfrm>
            <a:off x="609600" y="381000"/>
            <a:ext cx="7543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B4F4C"/>
                </a:solidFill>
              </a:rPr>
              <a:t>STOP</a:t>
            </a:r>
            <a:r>
              <a:rPr lang="en-US" sz="5400" b="1" dirty="0">
                <a:solidFill>
                  <a:srgbClr val="53C0F7"/>
                </a:solidFill>
              </a:rPr>
              <a:t> </a:t>
            </a:r>
            <a:r>
              <a:rPr lang="en-US" sz="5400" b="1" dirty="0">
                <a:solidFill>
                  <a:srgbClr val="EB4F4C"/>
                </a:solidFill>
              </a:rPr>
              <a:t>MAKING </a:t>
            </a:r>
            <a:r>
              <a:rPr lang="en-US" sz="5400" b="1" dirty="0">
                <a:solidFill>
                  <a:srgbClr val="53C0F7"/>
                </a:solidFill>
              </a:rPr>
              <a:t>THESE </a:t>
            </a:r>
            <a:r>
              <a:rPr lang="en-US" sz="5100" b="1" dirty="0">
                <a:solidFill>
                  <a:srgbClr val="53C0F7"/>
                </a:solidFill>
              </a:rPr>
              <a:t>MISTAKES RIGHT NOW</a:t>
            </a:r>
            <a:endParaRPr lang="en-IN" sz="5100" b="1" dirty="0">
              <a:solidFill>
                <a:srgbClr val="53C0F7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D340FF6-6F63-4CF5-417B-62546EE69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139" y="2362200"/>
            <a:ext cx="8257722" cy="360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24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36C1200A-BCBB-8EA4-1B6A-36F9A310B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457200"/>
            <a:ext cx="4566788" cy="5700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3B203-DCB2-02E2-4650-7E858A84062F}"/>
              </a:ext>
            </a:extLst>
          </p:cNvPr>
          <p:cNvSpPr txBox="1"/>
          <p:nvPr/>
        </p:nvSpPr>
        <p:spPr>
          <a:xfrm>
            <a:off x="5486400" y="83820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Average programmer</a:t>
            </a:r>
            <a:endParaRPr lang="en-IN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179FC-FFEE-5917-930A-D0623BA24BFC}"/>
              </a:ext>
            </a:extLst>
          </p:cNvPr>
          <p:cNvSpPr txBox="1"/>
          <p:nvPr/>
        </p:nvSpPr>
        <p:spPr>
          <a:xfrm>
            <a:off x="5486400" y="274320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 What Happened to him? Professor “</a:t>
            </a:r>
            <a:endParaRPr lang="en-IN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0CABE-B0A6-0F17-9D2D-822B4BE60635}"/>
              </a:ext>
            </a:extLst>
          </p:cNvPr>
          <p:cNvSpPr txBox="1"/>
          <p:nvPr/>
        </p:nvSpPr>
        <p:spPr>
          <a:xfrm>
            <a:off x="5638800" y="472440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 was trying to debug code.</a:t>
            </a:r>
          </a:p>
        </p:txBody>
      </p:sp>
    </p:spTree>
    <p:extLst>
      <p:ext uri="{BB962C8B-B14F-4D97-AF65-F5344CB8AC3E}">
        <p14:creationId xmlns:p14="http://schemas.microsoft.com/office/powerpoint/2010/main" val="421781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1EE427C-02C2-6BF6-36B1-F731D27BC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2327" y="1216176"/>
            <a:ext cx="6479345" cy="4098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B1552B-FB13-EFE1-D633-6BD0F980CF8B}"/>
              </a:ext>
            </a:extLst>
          </p:cNvPr>
          <p:cNvSpPr txBox="1"/>
          <p:nvPr/>
        </p:nvSpPr>
        <p:spPr>
          <a:xfrm>
            <a:off x="1066800" y="33876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LOOKS </a:t>
            </a:r>
            <a:r>
              <a:rPr lang="en-US" sz="3200" b="1" dirty="0"/>
              <a:t>MORE CLEANER?</a:t>
            </a:r>
            <a:endParaRPr lang="en-IN" sz="32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B3618C-0FE7-ED27-BF8B-5FD3A7D0373E}"/>
              </a:ext>
            </a:extLst>
          </p:cNvPr>
          <p:cNvSpPr/>
          <p:nvPr/>
        </p:nvSpPr>
        <p:spPr>
          <a:xfrm>
            <a:off x="6172200" y="5451231"/>
            <a:ext cx="690489" cy="69048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</a:t>
            </a:r>
            <a:endParaRPr lang="en-IN" sz="32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0210B7-DE78-7580-B456-F2233B3B63BF}"/>
              </a:ext>
            </a:extLst>
          </p:cNvPr>
          <p:cNvSpPr/>
          <p:nvPr/>
        </p:nvSpPr>
        <p:spPr>
          <a:xfrm>
            <a:off x="2201008" y="5451230"/>
            <a:ext cx="690489" cy="69048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003693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C7748C83-8881-E4B8-83D8-215111DC2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655941"/>
            <a:ext cx="3581400" cy="5546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44F704-A275-3145-ED2B-01DAE5D42CEF}"/>
              </a:ext>
            </a:extLst>
          </p:cNvPr>
          <p:cNvSpPr txBox="1"/>
          <p:nvPr/>
        </p:nvSpPr>
        <p:spPr>
          <a:xfrm>
            <a:off x="4419600" y="9906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Write More </a:t>
            </a:r>
          </a:p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Structured Code </a:t>
            </a:r>
            <a:endParaRPr lang="en-IN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Star: 8 Points 21">
            <a:extLst>
              <a:ext uri="{FF2B5EF4-FFF2-40B4-BE49-F238E27FC236}">
                <a16:creationId xmlns:a16="http://schemas.microsoft.com/office/drawing/2014/main" id="{41E79B6B-D8A6-FF9D-6272-F688A2B306D0}"/>
              </a:ext>
            </a:extLst>
          </p:cNvPr>
          <p:cNvSpPr/>
          <p:nvPr/>
        </p:nvSpPr>
        <p:spPr>
          <a:xfrm flipH="1">
            <a:off x="4594860" y="2850176"/>
            <a:ext cx="238757" cy="238757"/>
          </a:xfrm>
          <a:prstGeom prst="star8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28EB6-929E-161E-7522-7CA3F752278C}"/>
              </a:ext>
            </a:extLst>
          </p:cNvPr>
          <p:cNvSpPr txBox="1"/>
          <p:nvPr/>
        </p:nvSpPr>
        <p:spPr>
          <a:xfrm>
            <a:off x="5029202" y="2738723"/>
            <a:ext cx="243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Easy to </a:t>
            </a:r>
            <a:r>
              <a:rPr lang="en-US" sz="2400" b="1" dirty="0"/>
              <a:t>debug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25" name="Star: 8 Points 24">
            <a:extLst>
              <a:ext uri="{FF2B5EF4-FFF2-40B4-BE49-F238E27FC236}">
                <a16:creationId xmlns:a16="http://schemas.microsoft.com/office/drawing/2014/main" id="{8EB81E76-9744-3B0B-7710-0E21296C1D89}"/>
              </a:ext>
            </a:extLst>
          </p:cNvPr>
          <p:cNvSpPr/>
          <p:nvPr/>
        </p:nvSpPr>
        <p:spPr>
          <a:xfrm flipH="1">
            <a:off x="4594860" y="3540453"/>
            <a:ext cx="238757" cy="238757"/>
          </a:xfrm>
          <a:prstGeom prst="star8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DB1129-9FED-52DA-65BB-3A1BC49E98A5}"/>
              </a:ext>
            </a:extLst>
          </p:cNvPr>
          <p:cNvSpPr txBox="1"/>
          <p:nvPr/>
        </p:nvSpPr>
        <p:spPr>
          <a:xfrm>
            <a:off x="5029202" y="3429000"/>
            <a:ext cx="2895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Easy to </a:t>
            </a:r>
            <a:r>
              <a:rPr lang="en-US" sz="2400" b="1" dirty="0"/>
              <a:t>maintain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27" name="Star: 8 Points 26">
            <a:extLst>
              <a:ext uri="{FF2B5EF4-FFF2-40B4-BE49-F238E27FC236}">
                <a16:creationId xmlns:a16="http://schemas.microsoft.com/office/drawing/2014/main" id="{437E5403-6317-00C2-28B3-131786F6B695}"/>
              </a:ext>
            </a:extLst>
          </p:cNvPr>
          <p:cNvSpPr/>
          <p:nvPr/>
        </p:nvSpPr>
        <p:spPr>
          <a:xfrm flipH="1">
            <a:off x="4594860" y="4303809"/>
            <a:ext cx="238757" cy="238757"/>
          </a:xfrm>
          <a:prstGeom prst="star8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12E4D0-5ED6-8033-660E-43756B09ECF7}"/>
              </a:ext>
            </a:extLst>
          </p:cNvPr>
          <p:cNvSpPr txBox="1"/>
          <p:nvPr/>
        </p:nvSpPr>
        <p:spPr>
          <a:xfrm>
            <a:off x="5029202" y="4192356"/>
            <a:ext cx="243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More </a:t>
            </a:r>
            <a:r>
              <a:rPr lang="en-US" sz="2400" b="1" dirty="0"/>
              <a:t>readable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29" name="Star: 8 Points 28">
            <a:extLst>
              <a:ext uri="{FF2B5EF4-FFF2-40B4-BE49-F238E27FC236}">
                <a16:creationId xmlns:a16="http://schemas.microsoft.com/office/drawing/2014/main" id="{5E453CFC-CC67-AAEB-9296-636A9BA4E844}"/>
              </a:ext>
            </a:extLst>
          </p:cNvPr>
          <p:cNvSpPr/>
          <p:nvPr/>
        </p:nvSpPr>
        <p:spPr>
          <a:xfrm flipH="1">
            <a:off x="4594860" y="5056614"/>
            <a:ext cx="238757" cy="238757"/>
          </a:xfrm>
          <a:prstGeom prst="star8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C3F5DB-B9DC-969E-825D-694E5FEF2C46}"/>
              </a:ext>
            </a:extLst>
          </p:cNvPr>
          <p:cNvSpPr txBox="1"/>
          <p:nvPr/>
        </p:nvSpPr>
        <p:spPr>
          <a:xfrm>
            <a:off x="5029202" y="4945161"/>
            <a:ext cx="2895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Gives </a:t>
            </a:r>
            <a:r>
              <a:rPr lang="en-US" sz="2400" b="1" dirty="0" err="1"/>
              <a:t>resuability</a:t>
            </a:r>
            <a:r>
              <a:rPr lang="en-US" sz="2400" dirty="0"/>
              <a:t>.</a:t>
            </a:r>
            <a:endParaRPr lang="en-IN" sz="24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09DDDF-3FE1-ED6C-37FB-3DB06EAF8F08}"/>
              </a:ext>
            </a:extLst>
          </p:cNvPr>
          <p:cNvCxnSpPr/>
          <p:nvPr/>
        </p:nvCxnSpPr>
        <p:spPr>
          <a:xfrm>
            <a:off x="4594860" y="2362200"/>
            <a:ext cx="33299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43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BF3F1-D2CE-1E52-89C7-2AD003BC5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157" y="141485"/>
            <a:ext cx="7756757" cy="6716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F6BCB9-DB36-CC1B-2047-359119ED6E80}"/>
              </a:ext>
            </a:extLst>
          </p:cNvPr>
          <p:cNvSpPr txBox="1"/>
          <p:nvPr/>
        </p:nvSpPr>
        <p:spPr>
          <a:xfrm>
            <a:off x="3983557" y="228600"/>
            <a:ext cx="5066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STRUCTURED CODE</a:t>
            </a:r>
            <a:endParaRPr lang="en-IN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DB647D-96C8-99BC-2A65-1B126205C2B2}"/>
              </a:ext>
            </a:extLst>
          </p:cNvPr>
          <p:cNvSpPr/>
          <p:nvPr/>
        </p:nvSpPr>
        <p:spPr>
          <a:xfrm>
            <a:off x="762000" y="914400"/>
            <a:ext cx="2057400" cy="609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9BD84-376B-9A5E-59FA-E47A8B11C522}"/>
              </a:ext>
            </a:extLst>
          </p:cNvPr>
          <p:cNvSpPr/>
          <p:nvPr/>
        </p:nvSpPr>
        <p:spPr>
          <a:xfrm>
            <a:off x="762000" y="1676400"/>
            <a:ext cx="2514600" cy="533400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CF9F95-A0AF-9C6C-3B96-E3A64784DA54}"/>
              </a:ext>
            </a:extLst>
          </p:cNvPr>
          <p:cNvSpPr/>
          <p:nvPr/>
        </p:nvSpPr>
        <p:spPr>
          <a:xfrm>
            <a:off x="784860" y="2362200"/>
            <a:ext cx="2438400" cy="9906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6EF20C-F53F-CE90-FBCB-FBBFCFFC511C}"/>
              </a:ext>
            </a:extLst>
          </p:cNvPr>
          <p:cNvSpPr/>
          <p:nvPr/>
        </p:nvSpPr>
        <p:spPr>
          <a:xfrm>
            <a:off x="762000" y="3581401"/>
            <a:ext cx="2514600" cy="2438397"/>
          </a:xfrm>
          <a:prstGeom prst="rect">
            <a:avLst/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81B0FB-E869-7F23-2482-95D2200D004E}"/>
              </a:ext>
            </a:extLst>
          </p:cNvPr>
          <p:cNvCxnSpPr/>
          <p:nvPr/>
        </p:nvCxnSpPr>
        <p:spPr>
          <a:xfrm>
            <a:off x="2819400" y="1219200"/>
            <a:ext cx="13340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590DF9-A404-E3A1-0D3A-BC8208153892}"/>
              </a:ext>
            </a:extLst>
          </p:cNvPr>
          <p:cNvSpPr txBox="1"/>
          <p:nvPr/>
        </p:nvSpPr>
        <p:spPr>
          <a:xfrm>
            <a:off x="4247859" y="1042228"/>
            <a:ext cx="2152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Header Files</a:t>
            </a:r>
            <a:endParaRPr lang="en-IN" sz="2000" b="1" dirty="0">
              <a:solidFill>
                <a:srgbClr val="C0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030A9B-80D5-F766-A4F4-01943B296130}"/>
              </a:ext>
            </a:extLst>
          </p:cNvPr>
          <p:cNvCxnSpPr/>
          <p:nvPr/>
        </p:nvCxnSpPr>
        <p:spPr>
          <a:xfrm>
            <a:off x="3276600" y="1981200"/>
            <a:ext cx="13340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3ACDF9-2BD8-71C6-7D39-C2160BD487A2}"/>
              </a:ext>
            </a:extLst>
          </p:cNvPr>
          <p:cNvSpPr txBox="1"/>
          <p:nvPr/>
        </p:nvSpPr>
        <p:spPr>
          <a:xfrm>
            <a:off x="4724400" y="1804228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Constants and Macros</a:t>
            </a: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868ACE-BBC2-FB48-2B4B-A55FCA241615}"/>
              </a:ext>
            </a:extLst>
          </p:cNvPr>
          <p:cNvCxnSpPr>
            <a:cxnSpLocks/>
          </p:cNvCxnSpPr>
          <p:nvPr/>
        </p:nvCxnSpPr>
        <p:spPr>
          <a:xfrm>
            <a:off x="3223260" y="2895600"/>
            <a:ext cx="241554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EB30FA-FD03-1606-1839-4A29D97321CB}"/>
              </a:ext>
            </a:extLst>
          </p:cNvPr>
          <p:cNvSpPr txBox="1"/>
          <p:nvPr/>
        </p:nvSpPr>
        <p:spPr>
          <a:xfrm>
            <a:off x="5661660" y="2695545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Functions / Structures </a:t>
            </a:r>
            <a:endParaRPr lang="en-IN" sz="20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6505EE-A245-B32A-83C0-C7808561E081}"/>
              </a:ext>
            </a:extLst>
          </p:cNvPr>
          <p:cNvCxnSpPr>
            <a:cxnSpLocks/>
          </p:cNvCxnSpPr>
          <p:nvPr/>
        </p:nvCxnSpPr>
        <p:spPr>
          <a:xfrm>
            <a:off x="3276600" y="4686300"/>
            <a:ext cx="2514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4F6CBA-5310-173E-B49F-2D1ACD8E0B5E}"/>
              </a:ext>
            </a:extLst>
          </p:cNvPr>
          <p:cNvSpPr txBox="1"/>
          <p:nvPr/>
        </p:nvSpPr>
        <p:spPr>
          <a:xfrm>
            <a:off x="5943600" y="4332357"/>
            <a:ext cx="121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9900"/>
                </a:solidFill>
              </a:rPr>
              <a:t>Main() method</a:t>
            </a:r>
            <a:endParaRPr lang="en-IN" sz="2000" b="1" dirty="0">
              <a:solidFill>
                <a:srgbClr val="FF99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3A9713-4EB9-E22E-9E50-9B2196D0F98D}"/>
              </a:ext>
            </a:extLst>
          </p:cNvPr>
          <p:cNvSpPr txBox="1"/>
          <p:nvPr/>
        </p:nvSpPr>
        <p:spPr>
          <a:xfrm>
            <a:off x="7315200" y="4330700"/>
            <a:ext cx="121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9900"/>
                </a:solidFill>
              </a:rPr>
              <a:t>Driver </a:t>
            </a:r>
          </a:p>
          <a:p>
            <a:r>
              <a:rPr lang="en-US" sz="2000" b="1" dirty="0">
                <a:solidFill>
                  <a:srgbClr val="FF9900"/>
                </a:solidFill>
              </a:rPr>
              <a:t>Code</a:t>
            </a:r>
            <a:endParaRPr lang="en-IN" sz="2000" b="1" dirty="0">
              <a:solidFill>
                <a:srgbClr val="FF99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DEF27E-15C3-C8A5-6DFD-AE9E87528FA5}"/>
              </a:ext>
            </a:extLst>
          </p:cNvPr>
          <p:cNvCxnSpPr>
            <a:cxnSpLocks/>
          </p:cNvCxnSpPr>
          <p:nvPr/>
        </p:nvCxnSpPr>
        <p:spPr>
          <a:xfrm flipH="1">
            <a:off x="7048500" y="4330700"/>
            <a:ext cx="228600" cy="707886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06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3E84EB-094D-1620-35AC-9E7D23DF41BB}"/>
              </a:ext>
            </a:extLst>
          </p:cNvPr>
          <p:cNvSpPr txBox="1"/>
          <p:nvPr/>
        </p:nvSpPr>
        <p:spPr>
          <a:xfrm>
            <a:off x="304800" y="298200"/>
            <a:ext cx="512512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0" b="1" dirty="0">
                <a:solidFill>
                  <a:srgbClr val="EB4F4C"/>
                </a:solidFill>
              </a:rPr>
              <a:t>NAMING</a:t>
            </a:r>
            <a:endParaRPr lang="en-IN" sz="9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AC3B3-AAD2-D2CE-88D0-8C24B699A2E2}"/>
              </a:ext>
            </a:extLst>
          </p:cNvPr>
          <p:cNvSpPr txBox="1"/>
          <p:nvPr/>
        </p:nvSpPr>
        <p:spPr>
          <a:xfrm>
            <a:off x="3504478" y="1628914"/>
            <a:ext cx="4966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F4C"/>
                </a:solidFill>
              </a:rPr>
              <a:t>CONVENTIONS</a:t>
            </a:r>
            <a:r>
              <a:rPr lang="en-US" sz="3500" b="1" dirty="0">
                <a:solidFill>
                  <a:srgbClr val="EB4F4C"/>
                </a:solidFill>
              </a:rPr>
              <a:t> IN C</a:t>
            </a:r>
            <a:endParaRPr lang="en-IN" sz="3500" b="1" dirty="0">
              <a:solidFill>
                <a:srgbClr val="EB4F4C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BE0422D-3F12-425A-88A7-A984E4A0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044686"/>
            <a:ext cx="5399314" cy="3974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87D6F6-0BAB-5B25-24FD-0C4D9A6CD74C}"/>
              </a:ext>
            </a:extLst>
          </p:cNvPr>
          <p:cNvSpPr txBox="1"/>
          <p:nvPr/>
        </p:nvSpPr>
        <p:spPr>
          <a:xfrm>
            <a:off x="3533506" y="2336800"/>
            <a:ext cx="512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 ELEGANT WAY TO WRITE YOUR CODE</a:t>
            </a:r>
            <a:endParaRPr lang="en-IN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T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1547</TotalTime>
  <Words>188</Words>
  <Application>Microsoft Office PowerPoint</Application>
  <PresentationFormat>On-screen Show (4:3)</PresentationFormat>
  <Paragraphs>45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Theme1</vt:lpstr>
      <vt:lpstr>Course Name: C-Programming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Analysis &amp; Synthesis</dc:title>
  <dc:creator>SBJITMR</dc:creator>
  <cp:lastModifiedBy>PRANAY RAMTEKE</cp:lastModifiedBy>
  <cp:revision>189</cp:revision>
  <dcterms:created xsi:type="dcterms:W3CDTF">2017-05-29T06:12:00Z</dcterms:created>
  <dcterms:modified xsi:type="dcterms:W3CDTF">2022-10-12T03:04:04Z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3279C3254BD144D78899E432C772A0ED</vt:lpwstr>
  </property>
  <property fmtid="{D5CDD505-2E9C-101B-9397-08002B2CF9AE}" pid="3" name="KSOProductBuildVer">
    <vt:lpwstr>1033-11.2.0.10447</vt:lpwstr>
  </property>
</Properties>
</file>